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72" r:id="rId5"/>
    <p:sldId id="273" r:id="rId6"/>
    <p:sldId id="276" r:id="rId7"/>
    <p:sldId id="274" r:id="rId8"/>
    <p:sldId id="275" r:id="rId9"/>
    <p:sldId id="258" r:id="rId10"/>
    <p:sldId id="259" r:id="rId11"/>
    <p:sldId id="261" r:id="rId12"/>
    <p:sldId id="262" r:id="rId13"/>
    <p:sldId id="263" r:id="rId14"/>
    <p:sldId id="266" r:id="rId15"/>
    <p:sldId id="282" r:id="rId16"/>
    <p:sldId id="264" r:id="rId17"/>
    <p:sldId id="265" r:id="rId18"/>
    <p:sldId id="270" r:id="rId19"/>
    <p:sldId id="271" r:id="rId20"/>
    <p:sldId id="267" r:id="rId21"/>
    <p:sldId id="268" r:id="rId22"/>
    <p:sldId id="277" r:id="rId23"/>
    <p:sldId id="269" r:id="rId24"/>
    <p:sldId id="278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6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542E-BB55-452B-BECE-532F526EF9D1}" type="datetimeFigureOut">
              <a:rPr lang="en-AU" smtClean="0"/>
              <a:pPr/>
              <a:t>25/07/2016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CA4E-240C-46DD-B170-E7D3EADED30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47C1-2935-4EFF-BB10-EF0CBCA709F1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D17-289C-4169-9F45-C8B13A7B1EB6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DACE-0E42-466C-AA79-AC24B25889F2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989F-9B13-4272-BF98-527C2D28DB4E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BFDF-500A-4CFA-9200-74520398C4D1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3A44-8C0D-4A47-BE8A-5F98CC39FDB3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5D96-AF11-49B7-AA8D-A5DED53CCB04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9DFC-E6D2-43C7-8A60-5C5DFA04C956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2ECB-D132-4927-A695-A19F70A9DCF5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380B-6FE5-411D-AE8E-3694E423E30F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5DD-48C7-4D5C-9B9D-5549E181FECC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E502-01D7-48D9-93CD-4222622E8375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026C-DFB9-4820-9770-0B4A38A9F20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60" y="620688"/>
            <a:ext cx="8206680" cy="36724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13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Gaia</a:t>
            </a:r>
            <a:r>
              <a:rPr lang="en-A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impact on asteroidal occultations</a:t>
            </a:r>
            <a:endParaRPr lang="en-A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796" y="4869160"/>
            <a:ext cx="3672408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</a:rPr>
              <a:t>©</a:t>
            </a: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  Dave Herald</a:t>
            </a: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Murrumbateman</a:t>
            </a: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Mar 2016</a:t>
            </a:r>
          </a:p>
          <a:p>
            <a:endParaRPr lang="en-A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</a:t>
            </a:fld>
            <a:r>
              <a:rPr lang="en-AU" dirty="0" smtClean="0"/>
              <a:t>/26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12A-D65F-45A7-90A9-FD29BC01DF1F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Gaia data release</a:t>
            </a:r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#2/3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AU" sz="13600" b="1" dirty="0" smtClean="0">
                <a:solidFill>
                  <a:srgbClr val="FF0000"/>
                </a:solidFill>
              </a:rPr>
              <a:t>Third release:  </a:t>
            </a:r>
            <a:r>
              <a:rPr lang="en-AU" sz="9600" b="1" dirty="0" smtClean="0">
                <a:solidFill>
                  <a:srgbClr val="FF0000"/>
                </a:solidFill>
              </a:rPr>
              <a:t>∿</a:t>
            </a:r>
            <a:r>
              <a:rPr lang="en-AU" sz="13600" b="1" dirty="0" smtClean="0">
                <a:solidFill>
                  <a:srgbClr val="FF0000"/>
                </a:solidFill>
              </a:rPr>
              <a:t>Aug 2018 (TBC)   </a:t>
            </a:r>
          </a:p>
          <a:p>
            <a:pPr>
              <a:buNone/>
            </a:pPr>
            <a:r>
              <a:rPr lang="en-AU" sz="9600" dirty="0" smtClean="0"/>
              <a:t>• Orbital solutions, together with the system radial velocity and five-parameter astrometric solutions, for binaries having periods between 2 months and 75% of the observing time </a:t>
            </a:r>
          </a:p>
          <a:p>
            <a:pPr>
              <a:buNone/>
            </a:pPr>
            <a:r>
              <a:rPr lang="en-AU" sz="9600" dirty="0" smtClean="0"/>
              <a:t>• Object classification and astrophysical parameters, together with BP/RP spectra and/or RVS spectra they are based on,</a:t>
            </a:r>
          </a:p>
          <a:p>
            <a:pPr>
              <a:buNone/>
            </a:pPr>
            <a:r>
              <a:rPr lang="en-AU" sz="9600" dirty="0" smtClean="0"/>
              <a:t>• Mean radial velocities will be released for those stars not showing variability and with available atmospheric-parameter estimates.</a:t>
            </a:r>
          </a:p>
          <a:p>
            <a:pPr>
              <a:buNone/>
            </a:pPr>
            <a:r>
              <a:rPr lang="en-AU" dirty="0" smtClean="0"/>
              <a:t> </a:t>
            </a:r>
            <a:r>
              <a:rPr lang="en-AU" sz="13600" b="1" dirty="0" smtClean="0">
                <a:solidFill>
                  <a:srgbClr val="FF0000"/>
                </a:solidFill>
              </a:rPr>
              <a:t>Fourth release: </a:t>
            </a:r>
            <a:r>
              <a:rPr lang="en-AU" sz="9600" b="1" dirty="0" smtClean="0">
                <a:solidFill>
                  <a:srgbClr val="FF0000"/>
                </a:solidFill>
              </a:rPr>
              <a:t>∿</a:t>
            </a:r>
            <a:r>
              <a:rPr lang="en-AU" sz="13600" b="1" dirty="0" smtClean="0">
                <a:solidFill>
                  <a:srgbClr val="FF0000"/>
                </a:solidFill>
              </a:rPr>
              <a:t>Aug 2019 (TBC)   </a:t>
            </a:r>
          </a:p>
          <a:p>
            <a:pPr>
              <a:buNone/>
            </a:pPr>
            <a:r>
              <a:rPr lang="en-AU" sz="9600" dirty="0" smtClean="0"/>
              <a:t>• Variable-star classifications will be released together with the epoch photometry used for the stars.</a:t>
            </a:r>
          </a:p>
          <a:p>
            <a:pPr>
              <a:buNone/>
            </a:pPr>
            <a:r>
              <a:rPr lang="en-AU" sz="9600" dirty="0" smtClean="0"/>
              <a:t>• Solar-system results will be released with preliminary orbital solutions and individual epoch observations.</a:t>
            </a:r>
          </a:p>
          <a:p>
            <a:pPr>
              <a:buNone/>
            </a:pPr>
            <a:r>
              <a:rPr lang="en-AU" sz="9600" dirty="0" smtClean="0"/>
              <a:t>• Non-single star catalogues will be released.</a:t>
            </a:r>
          </a:p>
          <a:p>
            <a:pPr>
              <a:buNone/>
            </a:pPr>
            <a:r>
              <a:rPr lang="en-AU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BF26-34B7-4EAF-B82C-6B8448367132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Gaia – Final data release (2022)</a:t>
            </a:r>
            <a:endParaRPr lang="en-AU" sz="72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9772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2400" dirty="0" smtClean="0"/>
              <a:t>• Full astrometric, photometric, and radial-velocity catalogues.</a:t>
            </a:r>
          </a:p>
          <a:p>
            <a:pPr>
              <a:buNone/>
            </a:pPr>
            <a:r>
              <a:rPr lang="en-AU" sz="2400" dirty="0" smtClean="0"/>
              <a:t>• All available variable-star and non-single-star solutions.</a:t>
            </a:r>
          </a:p>
          <a:p>
            <a:pPr>
              <a:buNone/>
            </a:pPr>
            <a:r>
              <a:rPr lang="en-AU" sz="2400" dirty="0" smtClean="0"/>
              <a:t>• Source classifications (probabilities) plus multiple astrophysical parameters (derived from BP/RP, RVS, and astrometry) for stars, unresolved binaries, galaxies, and quasars.</a:t>
            </a:r>
          </a:p>
          <a:p>
            <a:pPr>
              <a:buNone/>
            </a:pPr>
            <a:r>
              <a:rPr lang="en-AU" sz="2400" dirty="0" smtClean="0"/>
              <a:t>• An </a:t>
            </a:r>
            <a:r>
              <a:rPr lang="en-AU" sz="2400" dirty="0" err="1" smtClean="0"/>
              <a:t>exo</a:t>
            </a:r>
            <a:r>
              <a:rPr lang="en-AU" sz="2400" dirty="0" smtClean="0"/>
              <a:t>-planet list.</a:t>
            </a:r>
          </a:p>
          <a:p>
            <a:pPr>
              <a:buNone/>
            </a:pPr>
            <a:r>
              <a:rPr lang="en-AU" sz="2400" dirty="0" smtClean="0"/>
              <a:t>• All epoch and transit data for all sources.</a:t>
            </a:r>
          </a:p>
          <a:p>
            <a:pPr>
              <a:buNone/>
            </a:pPr>
            <a:r>
              <a:rPr lang="en-AU" sz="2400" dirty="0" smtClean="0"/>
              <a:t>• All ground-based observations made for data-processing purposes.</a:t>
            </a:r>
          </a:p>
          <a:p>
            <a:pPr>
              <a:buNone/>
            </a:pPr>
            <a:r>
              <a:rPr lang="en-AU" sz="1800" dirty="0" smtClean="0"/>
              <a:t> </a:t>
            </a:r>
          </a:p>
          <a:p>
            <a:pPr>
              <a:buNone/>
            </a:pPr>
            <a:endParaRPr lang="en-AU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C75-BF47-4496-A9B6-2E83EC294160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Issues</a:t>
            </a:r>
            <a:endParaRPr lang="en-AU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 smtClean="0">
                <a:solidFill>
                  <a:srgbClr val="FF0000"/>
                </a:solidFill>
              </a:rPr>
              <a:t>For the 1</a:t>
            </a:r>
            <a:r>
              <a:rPr lang="en-AU" sz="4000" baseline="30000" dirty="0" smtClean="0">
                <a:solidFill>
                  <a:srgbClr val="FF0000"/>
                </a:solidFill>
              </a:rPr>
              <a:t>st</a:t>
            </a:r>
            <a:r>
              <a:rPr lang="en-AU" sz="4000" dirty="0" smtClean="0">
                <a:solidFill>
                  <a:srgbClr val="FF0000"/>
                </a:solidFill>
              </a:rPr>
              <a:t> release:</a:t>
            </a:r>
          </a:p>
          <a:p>
            <a:r>
              <a:rPr lang="en-AU" dirty="0" smtClean="0"/>
              <a:t>Proper motions &amp; parallaxes for stars brighter than ~11.5 will be available in the Tycho-Gaia catalogue (which will be part of the 1</a:t>
            </a:r>
            <a:r>
              <a:rPr lang="en-AU" baseline="30000" dirty="0" smtClean="0"/>
              <a:t>st</a:t>
            </a:r>
            <a:r>
              <a:rPr lang="en-AU" dirty="0" smtClean="0"/>
              <a:t> release)</a:t>
            </a:r>
          </a:p>
          <a:p>
            <a:r>
              <a:rPr lang="en-AU" dirty="0" smtClean="0"/>
              <a:t>For fainter stars - positions      , but no proper motions or parallaxes </a:t>
            </a:r>
          </a:p>
          <a:p>
            <a:r>
              <a:rPr lang="en-AU" dirty="0" smtClean="0"/>
              <a:t>No entries for stars that show evidence of a companion  </a:t>
            </a:r>
            <a:endParaRPr lang="en-AU" dirty="0"/>
          </a:p>
        </p:txBody>
      </p:sp>
      <p:pic>
        <p:nvPicPr>
          <p:cNvPr id="1029" name="Picture 5" descr="C:\Users\David\AppData\Local\Microsoft\Windows\INetCache\IE\8INZFYD8\sad_fac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869160"/>
            <a:ext cx="620688" cy="620688"/>
          </a:xfrm>
          <a:prstGeom prst="rect">
            <a:avLst/>
          </a:prstGeom>
          <a:noFill/>
        </p:spPr>
      </p:pic>
      <p:pic>
        <p:nvPicPr>
          <p:cNvPr id="1030" name="Picture 6" descr="C:\Users\David\AppData\Local\Microsoft\Windows\INetCache\IE\7ZV69LCW\original_smiley_f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5" descr="C:\Users\David\AppData\Local\Microsoft\Windows\INetCache\IE\8INZFYD8\sad_fac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00" y="5949280"/>
            <a:ext cx="620688" cy="620688"/>
          </a:xfrm>
          <a:prstGeom prst="rect">
            <a:avLst/>
          </a:prstGeom>
          <a:noFill/>
        </p:spPr>
      </p:pic>
      <p:pic>
        <p:nvPicPr>
          <p:cNvPr id="15" name="Picture 6" descr="C:\Users\David\AppData\Local\Microsoft\Windows\INetCache\IE\7ZV69LCW\original_smiley_f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504056" cy="504056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12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B0E1-DABB-4D59-B4C2-843166676FB0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stars in Tycho-Gaia solution</a:t>
            </a:r>
            <a:endParaRPr lang="en-AU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 	   	         Astrometric standard errors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n-AU" dirty="0" smtClean="0"/>
              <a:t>		for events within 2 years of Gaia epoch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n-AU" dirty="0" smtClean="0"/>
              <a:t>		positional uncertainty at mag 6 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∿0.5mas</a:t>
            </a:r>
            <a:r>
              <a:rPr lang="en-AU" dirty="0" smtClean="0"/>
              <a:t>;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n-AU" dirty="0" smtClean="0"/>
              <a:t>          at mag 9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∿1.1mas</a:t>
            </a:r>
            <a:r>
              <a:rPr lang="en-AU" dirty="0" smtClean="0"/>
              <a:t>; at mag 12 </a:t>
            </a:r>
            <a:r>
              <a:rPr lang="en-AU" dirty="0" smtClean="0">
                <a:solidFill>
                  <a:srgbClr val="FF0000"/>
                </a:solidFill>
              </a:rPr>
              <a:t>∿3.5mas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Notched Right Arrow 3"/>
          <p:cNvSpPr/>
          <p:nvPr/>
        </p:nvSpPr>
        <p:spPr>
          <a:xfrm>
            <a:off x="539552" y="4581128"/>
            <a:ext cx="648072" cy="3600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944" y="1772816"/>
            <a:ext cx="51961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49642" y="6165304"/>
            <a:ext cx="64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CC"/>
                </a:solidFill>
              </a:rPr>
              <a:t>Remember: for a main belt asteroid,  1mas ≈ 2km</a:t>
            </a:r>
            <a:endParaRPr lang="en-AU" sz="2400" dirty="0">
              <a:solidFill>
                <a:srgbClr val="0000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B141-2CA0-4E12-8E25-4F741286353D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all other stars </a:t>
            </a:r>
            <a:endParaRPr lang="en-AU" sz="5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36712"/>
            <a:ext cx="8568952" cy="558924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We will </a:t>
            </a:r>
            <a:r>
              <a:rPr lang="en-AU" dirty="0" smtClean="0"/>
              <a:t>derive proper motions using imaging-epoch positions from UCAC4 [or PPMXL for faint stars</a:t>
            </a:r>
            <a:r>
              <a:rPr lang="en-AU" dirty="0" smtClean="0"/>
              <a:t>???]</a:t>
            </a:r>
            <a:endParaRPr lang="en-AU" dirty="0" smtClean="0"/>
          </a:p>
          <a:p>
            <a:r>
              <a:rPr lang="en-AU" dirty="0" smtClean="0"/>
              <a:t>Typical uncertainties in UCAC4  (@~2000)</a:t>
            </a:r>
          </a:p>
          <a:p>
            <a:pPr lvl="2">
              <a:buNone/>
            </a:pPr>
            <a:r>
              <a:rPr lang="en-AU" sz="2800" dirty="0" smtClean="0">
                <a:solidFill>
                  <a:schemeClr val="accent2">
                    <a:lumMod val="50000"/>
                  </a:schemeClr>
                </a:solidFill>
              </a:rPr>
              <a:t>	Mag ∿12    20mas     Mag ∿15    50mas</a:t>
            </a:r>
          </a:p>
          <a:p>
            <a:r>
              <a:rPr lang="en-AU" sz="3000" dirty="0" smtClean="0">
                <a:solidFill>
                  <a:srgbClr val="002060"/>
                </a:solidFill>
              </a:rPr>
              <a:t>Given the 15 year interval from UCAC to Gaia, this translates to a proper motion uncertainty of</a:t>
            </a:r>
          </a:p>
          <a:p>
            <a:pPr>
              <a:buNone/>
            </a:pPr>
            <a:r>
              <a:rPr lang="en-AU" dirty="0" smtClean="0">
                <a:solidFill>
                  <a:srgbClr val="0000CC"/>
                </a:solidFill>
              </a:rPr>
              <a:t>	  </a:t>
            </a:r>
            <a:r>
              <a:rPr lang="en-AU" sz="3000" dirty="0" smtClean="0">
                <a:solidFill>
                  <a:srgbClr val="0000CC"/>
                </a:solidFill>
              </a:rPr>
              <a:t>Mag &lt; 12   1.3 </a:t>
            </a:r>
            <a:r>
              <a:rPr lang="en-AU" sz="3000" dirty="0" err="1" smtClean="0">
                <a:solidFill>
                  <a:srgbClr val="0000CC"/>
                </a:solidFill>
              </a:rPr>
              <a:t>mas</a:t>
            </a:r>
            <a:r>
              <a:rPr lang="en-AU" sz="3000" dirty="0" smtClean="0">
                <a:solidFill>
                  <a:srgbClr val="0000CC"/>
                </a:solidFill>
              </a:rPr>
              <a:t>/yr     Mag ~ 15   3.3 </a:t>
            </a:r>
            <a:r>
              <a:rPr lang="en-AU" sz="3000" dirty="0" err="1" smtClean="0">
                <a:solidFill>
                  <a:srgbClr val="0000CC"/>
                </a:solidFill>
              </a:rPr>
              <a:t>mas</a:t>
            </a:r>
            <a:r>
              <a:rPr lang="en-AU" sz="3000" dirty="0" smtClean="0">
                <a:solidFill>
                  <a:srgbClr val="0000CC"/>
                </a:solidFill>
              </a:rPr>
              <a:t>/year</a:t>
            </a:r>
          </a:p>
          <a:p>
            <a:pPr>
              <a:lnSpc>
                <a:spcPts val="3840"/>
              </a:lnSpc>
              <a:spcBef>
                <a:spcPts val="1200"/>
              </a:spcBef>
              <a:buNone/>
            </a:pPr>
            <a:r>
              <a:rPr lang="en-AU" dirty="0" smtClean="0"/>
              <a:t>		for events within 2 years of Gaia epoch,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n-AU" dirty="0" smtClean="0"/>
              <a:t>		positional uncertainty at mag 12 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∿3mas</a:t>
            </a:r>
            <a:r>
              <a:rPr lang="en-AU" dirty="0" smtClean="0"/>
              <a:t>;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n-AU" dirty="0" smtClean="0"/>
              <a:t>          at mag 15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∿7mas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6" name="Notched Right Arrow 5"/>
          <p:cNvSpPr/>
          <p:nvPr/>
        </p:nvSpPr>
        <p:spPr>
          <a:xfrm>
            <a:off x="539552" y="4869160"/>
            <a:ext cx="648072" cy="3600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349642" y="6207695"/>
            <a:ext cx="64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CC"/>
                </a:solidFill>
              </a:rPr>
              <a:t>Remember: for a main belt asteroid,  1mas ≈ 2km</a:t>
            </a:r>
            <a:endParaRPr lang="en-AU" sz="2400" dirty="0">
              <a:solidFill>
                <a:srgbClr val="0000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9446-03BB-486F-9058-E02F828073DF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260648"/>
            <a:ext cx="8519864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 uncertainties: Long-term</a:t>
            </a:r>
            <a:endParaRPr lang="en-A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Content Placeholder 5" descr="Gaia error propog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68326" cy="5517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989F-9B13-4272-BF98-527C2D28DB4E}" type="datetime4">
              <a:rPr lang="en-AU" smtClean="0"/>
              <a:pPr/>
              <a:t>25 July 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7" name="Flowchart: Alternate Process 6"/>
          <p:cNvSpPr/>
          <p:nvPr/>
        </p:nvSpPr>
        <p:spPr>
          <a:xfrm>
            <a:off x="7596336" y="3501008"/>
            <a:ext cx="576064" cy="36004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Alternate Process 7"/>
          <p:cNvSpPr/>
          <p:nvPr/>
        </p:nvSpPr>
        <p:spPr>
          <a:xfrm>
            <a:off x="3203848" y="3717032"/>
            <a:ext cx="648072" cy="36004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5915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 for stars</a:t>
            </a:r>
            <a:endParaRPr lang="en-AU" sz="5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 smtClean="0"/>
              <a:t>Gaia 1</a:t>
            </a:r>
            <a:r>
              <a:rPr lang="en-AU" baseline="30000" dirty="0" smtClean="0"/>
              <a:t>st</a:t>
            </a:r>
            <a:r>
              <a:rPr lang="en-AU" dirty="0" smtClean="0"/>
              <a:t>  release will provide star positions with uncertainties within 2 years of Gaia epoch, of:</a:t>
            </a:r>
          </a:p>
          <a:p>
            <a:pPr marL="104400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 smtClean="0">
                <a:solidFill>
                  <a:srgbClr val="0000CC"/>
                </a:solidFill>
              </a:rPr>
              <a:t>mag 6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∿0.5mas 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00CC"/>
                </a:solidFill>
              </a:rPr>
              <a:t> mag 9 </a:t>
            </a:r>
            <a:r>
              <a:rPr lang="en-AU" dirty="0" smtClean="0">
                <a:solidFill>
                  <a:srgbClr val="FF0000"/>
                </a:solidFill>
              </a:rPr>
              <a:t>∿1.1mas</a:t>
            </a:r>
            <a:r>
              <a:rPr lang="en-AU" dirty="0" smtClean="0"/>
              <a:t> </a:t>
            </a:r>
          </a:p>
          <a:p>
            <a:pPr marL="104400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 smtClean="0">
                <a:solidFill>
                  <a:srgbClr val="0000CC"/>
                </a:solidFill>
              </a:rPr>
              <a:t>mag 12 </a:t>
            </a:r>
            <a:r>
              <a:rPr lang="en-AU" dirty="0" smtClean="0">
                <a:solidFill>
                  <a:srgbClr val="FF0000"/>
                </a:solidFill>
              </a:rPr>
              <a:t>∿3mas</a:t>
            </a:r>
            <a:r>
              <a:rPr lang="en-AU" dirty="0" smtClean="0">
                <a:solidFill>
                  <a:srgbClr val="0000CC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    </a:t>
            </a:r>
            <a:r>
              <a:rPr lang="en-AU" dirty="0" smtClean="0">
                <a:solidFill>
                  <a:srgbClr val="0000CC"/>
                </a:solidFill>
              </a:rPr>
              <a:t>mag 15 </a:t>
            </a:r>
            <a:r>
              <a:rPr lang="en-AU" dirty="0" smtClean="0">
                <a:solidFill>
                  <a:srgbClr val="FF0000"/>
                </a:solidFill>
              </a:rPr>
              <a:t>∿7mas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</a:rPr>
              <a:t>For stars brighter than ∿13, the uncertainty in path location due to the star will be &lt;10km. At mag 9 it will be a mere 2km</a:t>
            </a:r>
          </a:p>
          <a:p>
            <a:r>
              <a:rPr lang="en-AU" dirty="0" smtClean="0"/>
              <a:t>Occult now has a routine to derive </a:t>
            </a:r>
            <a:r>
              <a:rPr lang="en-AU" dirty="0" smtClean="0"/>
              <a:t>proper </a:t>
            </a:r>
            <a:r>
              <a:rPr lang="en-AU" dirty="0" smtClean="0"/>
              <a:t>motions for G1 </a:t>
            </a:r>
            <a:r>
              <a:rPr lang="en-AU" dirty="0" smtClean="0"/>
              <a:t>using </a:t>
            </a:r>
            <a:r>
              <a:rPr lang="en-AU" dirty="0" smtClean="0"/>
              <a:t>UCAC4 – using </a:t>
            </a:r>
            <a:r>
              <a:rPr lang="en-AU" dirty="0" err="1" smtClean="0"/>
              <a:t>TAPVizieR</a:t>
            </a:r>
            <a:endParaRPr lang="en-AU" i="1" dirty="0" smtClean="0">
              <a:solidFill>
                <a:srgbClr val="C00000"/>
              </a:solidFill>
            </a:endParaRPr>
          </a:p>
          <a:p>
            <a:r>
              <a:rPr lang="en-AU" dirty="0" smtClean="0"/>
              <a:t>Gaia 2</a:t>
            </a:r>
            <a:r>
              <a:rPr lang="en-AU" baseline="30000" dirty="0" smtClean="0"/>
              <a:t>nd</a:t>
            </a:r>
            <a:r>
              <a:rPr lang="en-AU" dirty="0" smtClean="0"/>
              <a:t> release will have proper motions, and will considerably reduce the uncertainties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16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5857-5918-4E89-8274-41F991AA90E5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Situation for asteroids</a:t>
            </a:r>
            <a:r>
              <a:rPr lang="en-AU" sz="6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1/3</a:t>
            </a:r>
            <a:endParaRPr lang="en-AU" sz="6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AU" sz="3500" dirty="0" smtClean="0"/>
              <a:t>Asteroid orbits – not available until 4</a:t>
            </a:r>
            <a:r>
              <a:rPr lang="en-AU" sz="3500" baseline="30000" dirty="0" smtClean="0"/>
              <a:t>th</a:t>
            </a:r>
            <a:r>
              <a:rPr lang="en-AU" sz="3500" dirty="0" smtClean="0"/>
              <a:t> release Aug 2019</a:t>
            </a:r>
          </a:p>
          <a:p>
            <a:r>
              <a:rPr lang="en-AU" sz="3500" dirty="0" smtClean="0"/>
              <a:t>Past occultations provide accurate offsets from stars. Numbers are: </a:t>
            </a:r>
          </a:p>
          <a:p>
            <a:pPr lvl="3">
              <a:buNone/>
            </a:pPr>
            <a:r>
              <a:rPr lang="en-AU" sz="2800" dirty="0" smtClean="0">
                <a:solidFill>
                  <a:srgbClr val="0000CC"/>
                </a:solidFill>
              </a:rPr>
              <a:t>&lt;10mas	  </a:t>
            </a:r>
            <a:r>
              <a:rPr lang="en-AU" sz="2800" dirty="0" smtClean="0">
                <a:solidFill>
                  <a:srgbClr val="C00000"/>
                </a:solidFill>
              </a:rPr>
              <a:t>650</a:t>
            </a:r>
            <a:r>
              <a:rPr lang="en-AU" sz="2800" dirty="0" smtClean="0">
                <a:solidFill>
                  <a:srgbClr val="0000CC"/>
                </a:solidFill>
              </a:rPr>
              <a:t> </a:t>
            </a:r>
          </a:p>
          <a:p>
            <a:pPr lvl="3">
              <a:buNone/>
            </a:pPr>
            <a:r>
              <a:rPr lang="en-AU" sz="2800" dirty="0" smtClean="0">
                <a:solidFill>
                  <a:srgbClr val="0000CC"/>
                </a:solidFill>
              </a:rPr>
              <a:t>&lt;20mas	  </a:t>
            </a:r>
            <a:r>
              <a:rPr lang="en-AU" sz="2800" dirty="0" smtClean="0">
                <a:solidFill>
                  <a:srgbClr val="C00000"/>
                </a:solidFill>
              </a:rPr>
              <a:t>920</a:t>
            </a:r>
            <a:r>
              <a:rPr lang="en-AU" sz="2800" dirty="0" smtClean="0">
                <a:solidFill>
                  <a:srgbClr val="0000CC"/>
                </a:solidFill>
              </a:rPr>
              <a:t> </a:t>
            </a:r>
          </a:p>
          <a:p>
            <a:pPr lvl="3">
              <a:buNone/>
            </a:pPr>
            <a:r>
              <a:rPr lang="en-AU" sz="2800" dirty="0" smtClean="0">
                <a:solidFill>
                  <a:srgbClr val="0000CC"/>
                </a:solidFill>
              </a:rPr>
              <a:t>&lt;50mas	</a:t>
            </a:r>
            <a:r>
              <a:rPr lang="en-AU" sz="2800" dirty="0" smtClean="0">
                <a:solidFill>
                  <a:srgbClr val="C00000"/>
                </a:solidFill>
              </a:rPr>
              <a:t>1864 </a:t>
            </a:r>
            <a:r>
              <a:rPr lang="en-AU" sz="2800" dirty="0" smtClean="0">
                <a:solidFill>
                  <a:srgbClr val="0000CC"/>
                </a:solidFill>
              </a:rPr>
              <a:t> </a:t>
            </a:r>
          </a:p>
          <a:p>
            <a:pPr indent="0">
              <a:buNone/>
            </a:pPr>
            <a:r>
              <a:rPr lang="en-AU" sz="3500" dirty="0" smtClean="0"/>
              <a:t>Providing proper motions are available, can derive Gaia-based positions of the asteroid. If there are enough observations of an asteroid, the orbit could be updated</a:t>
            </a:r>
            <a:endParaRPr lang="en-AU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F384-3822-470F-BCF0-A9D40A8F8A35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AU" sz="4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The remainder of this discussion excludes TNO asteroids</a:t>
            </a:r>
          </a:p>
          <a:p>
            <a:r>
              <a:rPr lang="en-AU" sz="3500" b="1" dirty="0" smtClean="0">
                <a:solidFill>
                  <a:srgbClr val="FF0000"/>
                </a:solidFill>
              </a:rPr>
              <a:t>Data release #1 </a:t>
            </a:r>
            <a:r>
              <a:rPr lang="en-AU" sz="3500" dirty="0" smtClean="0"/>
              <a:t>– no GAIA proper motions</a:t>
            </a:r>
          </a:p>
          <a:p>
            <a:pPr>
              <a:buNone/>
            </a:pPr>
            <a:r>
              <a:rPr lang="en-AU" sz="3500" dirty="0" smtClean="0">
                <a:solidFill>
                  <a:schemeClr val="accent4">
                    <a:lumMod val="50000"/>
                  </a:schemeClr>
                </a:solidFill>
              </a:rPr>
              <a:t>∴ ‘old’ positions remain limited by the accuracy of the old catalogue</a:t>
            </a:r>
          </a:p>
          <a:p>
            <a:r>
              <a:rPr lang="en-AU" sz="3500" dirty="0" smtClean="0"/>
              <a:t>However observations made within last few years will be less affected by proper motion issues</a:t>
            </a:r>
          </a:p>
          <a:p>
            <a:pPr>
              <a:buNone/>
            </a:pPr>
            <a:r>
              <a:rPr lang="en-AU" sz="3500" dirty="0" smtClean="0">
                <a:solidFill>
                  <a:srgbClr val="0000CC"/>
                </a:solidFill>
              </a:rPr>
              <a:t>∴ opportunity to improve current predictions by using astrometry from asteroidals made in last 1 to 3 years...</a:t>
            </a:r>
          </a:p>
          <a:p>
            <a:pPr>
              <a:buNone/>
            </a:pPr>
            <a:endParaRPr lang="en-AU" sz="3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32656"/>
            <a:ext cx="822960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Situation for asteroids</a:t>
            </a:r>
            <a:r>
              <a:rPr kumimoji="0" lang="en-AU" sz="66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2</a:t>
            </a:r>
            <a:r>
              <a:rPr kumimoji="0" lang="en-AU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/3</a:t>
            </a:r>
            <a:endParaRPr kumimoji="0" lang="en-AU" sz="6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511E-91F2-43E2-A174-B8CA1AC0B0F3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AU" sz="3500" b="1" dirty="0" smtClean="0">
                <a:solidFill>
                  <a:srgbClr val="FF0000"/>
                </a:solidFill>
              </a:rPr>
              <a:t>Data release #2 </a:t>
            </a:r>
            <a:r>
              <a:rPr lang="en-AU" sz="3500" dirty="0" smtClean="0"/>
              <a:t>– has GAIA proper motions</a:t>
            </a:r>
          </a:p>
          <a:p>
            <a:pPr>
              <a:buNone/>
            </a:pPr>
            <a:r>
              <a:rPr lang="en-AU" sz="3500" dirty="0" smtClean="0">
                <a:solidFill>
                  <a:schemeClr val="accent4">
                    <a:lumMod val="50000"/>
                  </a:schemeClr>
                </a:solidFill>
              </a:rPr>
              <a:t>∴ ‘old’ positions limited only by the accuracy of the relative astrometry derived from an occultation. Can use our </a:t>
            </a:r>
            <a:r>
              <a:rPr lang="en-AU" sz="3500" dirty="0" err="1" smtClean="0">
                <a:solidFill>
                  <a:schemeClr val="accent4">
                    <a:lumMod val="50000"/>
                  </a:schemeClr>
                </a:solidFill>
              </a:rPr>
              <a:t>backfile</a:t>
            </a:r>
            <a:r>
              <a:rPr lang="en-AU" sz="3500" dirty="0" smtClean="0">
                <a:solidFill>
                  <a:schemeClr val="accent4">
                    <a:lumMod val="50000"/>
                  </a:schemeClr>
                </a:solidFill>
              </a:rPr>
              <a:t> of astrometry from occultations to improve the orbits</a:t>
            </a:r>
          </a:p>
          <a:p>
            <a:pPr marL="0" indent="0">
              <a:buNone/>
            </a:pPr>
            <a:r>
              <a:rPr lang="en-AU" sz="3500" b="1" dirty="0" smtClean="0">
                <a:solidFill>
                  <a:srgbClr val="0000CC"/>
                </a:solidFill>
              </a:rPr>
              <a:t>Full improvement for asteroids will not come until data release #4 (2019)</a:t>
            </a:r>
          </a:p>
          <a:p>
            <a:pPr>
              <a:buNone/>
            </a:pPr>
            <a:endParaRPr lang="en-AU" sz="3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Situation for asteroids</a:t>
            </a:r>
            <a:r>
              <a:rPr lang="en-AU" sz="6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3/3</a:t>
            </a:r>
            <a:endParaRPr lang="en-AU" sz="6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50-140B-4509-937C-74034A9C81EE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Current situation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AU" b="1" i="1" u="sng" dirty="0" smtClean="0">
                <a:solidFill>
                  <a:srgbClr val="0000CC"/>
                </a:solidFill>
              </a:rPr>
              <a:t>A number to remember. </a:t>
            </a:r>
            <a:r>
              <a:rPr lang="en-AU" i="1" dirty="0" smtClean="0">
                <a:solidFill>
                  <a:srgbClr val="009900"/>
                </a:solidFill>
              </a:rPr>
              <a:t>For Main Belt asteroids, </a:t>
            </a:r>
            <a:r>
              <a:rPr lang="en-AU" b="1" i="1" u="sng" dirty="0" smtClean="0">
                <a:solidFill>
                  <a:srgbClr val="0000CC"/>
                </a:solidFill>
              </a:rPr>
              <a:t>1mas</a:t>
            </a:r>
            <a:r>
              <a:rPr lang="en-AU" i="1" dirty="0" smtClean="0"/>
              <a:t> </a:t>
            </a:r>
            <a:r>
              <a:rPr lang="en-AU" i="1" dirty="0" smtClean="0">
                <a:solidFill>
                  <a:srgbClr val="009900"/>
                </a:solidFill>
              </a:rPr>
              <a:t>equates to about</a:t>
            </a:r>
            <a:r>
              <a:rPr lang="en-AU" i="1" dirty="0" smtClean="0"/>
              <a:t> </a:t>
            </a:r>
            <a:r>
              <a:rPr lang="en-AU" b="1" i="1" u="sng" dirty="0" smtClean="0">
                <a:solidFill>
                  <a:srgbClr val="0000CC"/>
                </a:solidFill>
              </a:rPr>
              <a:t>2km</a:t>
            </a:r>
            <a:r>
              <a:rPr lang="en-AU" i="1" dirty="0" smtClean="0"/>
              <a:t> </a:t>
            </a:r>
            <a:r>
              <a:rPr lang="en-AU" i="1" dirty="0" smtClean="0">
                <a:solidFill>
                  <a:srgbClr val="009900"/>
                </a:solidFill>
              </a:rPr>
              <a:t>on the Earth</a:t>
            </a:r>
          </a:p>
          <a:p>
            <a:r>
              <a:rPr lang="en-AU" dirty="0" smtClean="0"/>
              <a:t>Typical uncertainty in star position  50mas</a:t>
            </a:r>
          </a:p>
          <a:p>
            <a:r>
              <a:rPr lang="en-AU" dirty="0" smtClean="0"/>
              <a:t>Typical uncertainty in asteroid position  150mas</a:t>
            </a:r>
          </a:p>
          <a:p>
            <a:r>
              <a:rPr lang="en-AU" dirty="0" smtClean="0"/>
              <a:t>For any one event, there is little basis to attribute the path shift between the star or the asteroid. </a:t>
            </a:r>
            <a:r>
              <a:rPr lang="en-AU" sz="2800" dirty="0" smtClean="0"/>
              <a:t>That is, with the current accuracy of star catalogues and asteroid ephemerides, we cannot improve predictions based on recent observations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5BAC-7B65-4C82-87BE-201C9BC90FE2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AU" dirty="0" smtClean="0"/>
              <a:t>For main-belt asteroids: positional O-C’s likely to change slowly over a period of months</a:t>
            </a:r>
          </a:p>
          <a:p>
            <a:pPr>
              <a:buNone/>
            </a:pPr>
            <a:r>
              <a:rPr lang="en-AU" dirty="0" smtClean="0"/>
              <a:t>→an observed offset from a recent occultation will provide a reliable indicator of the offset for the next event</a:t>
            </a:r>
          </a:p>
          <a:p>
            <a:pPr>
              <a:buNone/>
            </a:pPr>
            <a:r>
              <a:rPr lang="en-AU" dirty="0" smtClean="0"/>
              <a:t>→observations from several previous events will provide a trend that can be extrapolated      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Immediate</a:t>
            </a:r>
            <a:r>
              <a:rPr lang="en-AU" sz="6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situation for asteroids</a:t>
            </a:r>
            <a:r>
              <a:rPr lang="en-AU" sz="6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1/2</a:t>
            </a:r>
            <a:endParaRPr lang="en-AU" sz="6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20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DFD5-DEF9-4567-9F25-3999D580F4FF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Need to encourage observations of as many events as possible – even if probability of an occultation is small – to establish the recent offsets of asteroid ephemerides</a:t>
            </a:r>
          </a:p>
          <a:p>
            <a:r>
              <a:rPr lang="en-AU" dirty="0" smtClean="0"/>
              <a:t>For stars brighter than mag 12, should be able to have combined uncertainty of star and asteroid &lt;10mas</a:t>
            </a:r>
          </a:p>
          <a:p>
            <a:pPr>
              <a:buNone/>
            </a:pPr>
            <a:r>
              <a:rPr lang="en-AU" dirty="0" smtClean="0"/>
              <a:t>		</a:t>
            </a:r>
            <a:r>
              <a:rPr lang="en-AU" dirty="0" smtClean="0">
                <a:solidFill>
                  <a:srgbClr val="0000CC"/>
                </a:solidFill>
              </a:rPr>
              <a:t>that is, a path uncertainty &lt;20km</a:t>
            </a:r>
            <a:endParaRPr lang="en-AU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82296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1" u="sng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Immediate</a:t>
            </a:r>
            <a:r>
              <a:rPr kumimoji="0" lang="en-AU" sz="60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situation for asteroids</a:t>
            </a:r>
            <a:r>
              <a:rPr kumimoji="0" lang="en-AU" sz="66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2</a:t>
            </a:r>
            <a:r>
              <a:rPr kumimoji="0" lang="en-AU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/2</a:t>
            </a:r>
            <a:endParaRPr kumimoji="0" lang="en-AU" sz="6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95536" y="5517232"/>
            <a:ext cx="936104" cy="57606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6B-4ACC-4921-93E1-3CF42A9E23E1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1967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Asteroids – USNO FASTT</a:t>
            </a:r>
            <a:endParaRPr lang="en-AU" sz="5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/>
          <a:lstStyle/>
          <a:p>
            <a:r>
              <a:rPr lang="en-AU" dirty="0" smtClean="0"/>
              <a:t>USNO FASTT telescope may be able to provide astrometry of selected asteroids using the Gaia reference frame</a:t>
            </a:r>
          </a:p>
          <a:p>
            <a:r>
              <a:rPr lang="en-AU" dirty="0" smtClean="0"/>
              <a:t>This might provide the most reliable source of asteroid positions before the release of the Gaia asteroid orbits</a:t>
            </a:r>
          </a:p>
          <a:p>
            <a:r>
              <a:rPr lang="en-AU" dirty="0" smtClean="0"/>
              <a:t>Will need to establish arrangements to obtain astrometry of ‘desired’ asteroids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C00000"/>
                </a:solidFill>
              </a:rPr>
              <a:t>The US Naval Observatory </a:t>
            </a:r>
            <a:r>
              <a:rPr lang="en-AU" sz="2400" b="1" i="1" dirty="0" smtClean="0">
                <a:solidFill>
                  <a:srgbClr val="C00000"/>
                </a:solidFill>
              </a:rPr>
              <a:t>F</a:t>
            </a:r>
            <a:r>
              <a:rPr lang="en-AU" sz="2400" i="1" dirty="0" smtClean="0">
                <a:solidFill>
                  <a:srgbClr val="C00000"/>
                </a:solidFill>
              </a:rPr>
              <a:t>lagstaff </a:t>
            </a:r>
            <a:r>
              <a:rPr lang="en-AU" sz="2400" b="1" i="1" dirty="0" smtClean="0">
                <a:solidFill>
                  <a:srgbClr val="C00000"/>
                </a:solidFill>
              </a:rPr>
              <a:t>A</a:t>
            </a:r>
            <a:r>
              <a:rPr lang="en-AU" sz="2400" i="1" dirty="0" smtClean="0">
                <a:solidFill>
                  <a:srgbClr val="C00000"/>
                </a:solidFill>
              </a:rPr>
              <a:t>strometric </a:t>
            </a:r>
            <a:r>
              <a:rPr lang="en-AU" sz="2400" b="1" i="1" dirty="0" smtClean="0">
                <a:solidFill>
                  <a:srgbClr val="C00000"/>
                </a:solidFill>
              </a:rPr>
              <a:t>S</a:t>
            </a:r>
            <a:r>
              <a:rPr lang="en-AU" sz="2400" i="1" dirty="0" smtClean="0">
                <a:solidFill>
                  <a:srgbClr val="C00000"/>
                </a:solidFill>
              </a:rPr>
              <a:t>canning </a:t>
            </a:r>
            <a:r>
              <a:rPr lang="en-AU" sz="2400" b="1" i="1" dirty="0" smtClean="0">
                <a:solidFill>
                  <a:srgbClr val="C00000"/>
                </a:solidFill>
              </a:rPr>
              <a:t>T</a:t>
            </a:r>
            <a:r>
              <a:rPr lang="en-AU" sz="2400" i="1" dirty="0" smtClean="0">
                <a:solidFill>
                  <a:srgbClr val="C00000"/>
                </a:solidFill>
              </a:rPr>
              <a:t>ransit </a:t>
            </a:r>
            <a:r>
              <a:rPr lang="en-AU" sz="2400" b="1" i="1" dirty="0" smtClean="0">
                <a:solidFill>
                  <a:srgbClr val="C00000"/>
                </a:solidFill>
              </a:rPr>
              <a:t>T</a:t>
            </a:r>
            <a:r>
              <a:rPr lang="en-AU" sz="2400" i="1" dirty="0" smtClean="0">
                <a:solidFill>
                  <a:srgbClr val="C00000"/>
                </a:solidFill>
              </a:rPr>
              <a:t>elescope</a:t>
            </a:r>
            <a:r>
              <a:rPr lang="en-AU" sz="2400" dirty="0" smtClean="0">
                <a:solidFill>
                  <a:srgbClr val="C00000"/>
                </a:solidFill>
              </a:rPr>
              <a:t> (</a:t>
            </a:r>
            <a:r>
              <a:rPr lang="en-AU" sz="2400" i="1" dirty="0" smtClean="0">
                <a:solidFill>
                  <a:srgbClr val="C00000"/>
                </a:solidFill>
              </a:rPr>
              <a:t>FASTT</a:t>
            </a:r>
            <a:r>
              <a:rPr lang="en-AU" sz="2400" dirty="0" smtClean="0">
                <a:solidFill>
                  <a:srgbClr val="C00000"/>
                </a:solidFill>
              </a:rPr>
              <a:t>) is a completely automated 20-cm transit telescope utilizing scan-mode CCD cameras</a:t>
            </a: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3DDF-90EF-4F34-B441-BE6AE05FD4B2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680520"/>
          </a:xfrm>
        </p:spPr>
        <p:txBody>
          <a:bodyPr>
            <a:noAutofit/>
          </a:bodyPr>
          <a:lstStyle/>
          <a:p>
            <a:r>
              <a:rPr lang="en-AU" dirty="0" smtClean="0"/>
              <a:t>Path predictions will be accurate to about 1km</a:t>
            </a:r>
          </a:p>
          <a:p>
            <a:r>
              <a:rPr lang="en-AU" dirty="0" smtClean="0"/>
              <a:t>Will be able to plan an event with certainty (apart from the weather)</a:t>
            </a:r>
          </a:p>
          <a:p>
            <a:r>
              <a:rPr lang="en-AU" dirty="0" smtClean="0"/>
              <a:t>Focus will move from observing anything that happens nearby, to efforts to study particular asteroids</a:t>
            </a:r>
          </a:p>
          <a:p>
            <a:r>
              <a:rPr lang="en-AU" dirty="0" smtClean="0"/>
              <a:t>Will need to develop capability to incorporate shape model predictions to predict path edge locations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88640"/>
            <a:ext cx="82296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1" u="sng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Long-term</a:t>
            </a:r>
            <a:r>
              <a:rPr kumimoji="0" lang="en-AU" sz="60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situation for asteroids</a:t>
            </a:r>
            <a:endParaRPr kumimoji="0" lang="en-AU" sz="6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23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061-5742-410B-98F9-BC49575277B8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issues for asteroids (1)</a:t>
            </a:r>
            <a:endParaRPr lang="en-A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Will need to identify asteroids that we should focus our attention. Issues such as:</a:t>
            </a:r>
          </a:p>
          <a:p>
            <a:pPr lvl="1"/>
            <a:r>
              <a:rPr lang="en-AU" dirty="0" smtClean="0"/>
              <a:t>Binary asteroids</a:t>
            </a:r>
          </a:p>
          <a:p>
            <a:pPr lvl="1"/>
            <a:r>
              <a:rPr lang="en-AU" dirty="0" smtClean="0"/>
              <a:t>Asteroids with shape models</a:t>
            </a:r>
          </a:p>
          <a:p>
            <a:pPr lvl="1"/>
            <a:r>
              <a:rPr lang="en-AU" dirty="0" smtClean="0"/>
              <a:t>Asteroids having some other characteristic of importance. (</a:t>
            </a:r>
            <a:r>
              <a:rPr lang="en-AU" dirty="0" err="1" smtClean="0"/>
              <a:t>Eg</a:t>
            </a:r>
            <a:r>
              <a:rPr lang="en-AU" dirty="0" smtClean="0"/>
              <a:t> a member of certain classes of asteroids – whether that be based on composition, orbit type, or some other consideration)</a:t>
            </a:r>
          </a:p>
          <a:p>
            <a:pPr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07E-C0F9-4808-8303-B20A07DA589C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issues for asteroids (2)</a:t>
            </a:r>
            <a:endParaRPr lang="en-A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Also need to think about the frequency of events involving a selected asteroid.</a:t>
            </a:r>
          </a:p>
          <a:p>
            <a:r>
              <a:rPr lang="en-AU" dirty="0" smtClean="0"/>
              <a:t>For example, do we focus on asteroids when they move through star-rich regions of the sky – such that we get numerous events over a few months at different rotational orientations, which we can then match to shape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C2F-3352-42F7-8F47-FAA115E76A66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Overall summary</a:t>
            </a:r>
            <a:endParaRPr lang="en-A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AU" dirty="0" smtClean="0"/>
              <a:t>Gaia Release #1 will largely eliminate the star position as a cause of uncertainty.</a:t>
            </a:r>
          </a:p>
          <a:p>
            <a:r>
              <a:rPr lang="en-AU" dirty="0" smtClean="0"/>
              <a:t>The position of the asteroid will be the greatest source of uncertainty until Gaia release #4. However in the right circumstances the uncertainty in the path location could be less than 20km</a:t>
            </a:r>
          </a:p>
          <a:p>
            <a:r>
              <a:rPr lang="en-AU" dirty="0" smtClean="0"/>
              <a:t>We will need to develop a strategy for selecting events we want to focus 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F31-F924-42C4-8BBA-5EA8AF0216F3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219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normalizeH="0" baseline="0" noProof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future for asteroidal occultations is exciting….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Any questions?!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131840" y="2420888"/>
          <a:ext cx="2952328" cy="4203170"/>
        </p:xfrm>
        <a:graphic>
          <a:graphicData uri="http://schemas.openxmlformats.org/presentationml/2006/ole">
            <p:oleObj spid="_x0000_s2050" name="Clip" r:id="rId3" imgW="3848040" imgH="5478120" progId="">
              <p:embed/>
            </p:oleObj>
          </a:graphicData>
        </a:graphic>
      </p:graphicFrame>
      <p:pic>
        <p:nvPicPr>
          <p:cNvPr id="6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1219200" cy="1219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2033-38B2-42AE-85E1-3DE398C59CAB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GAIA spacecraft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ontent Placeholder 3" descr="GAIA payload modu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124744"/>
            <a:ext cx="5472608" cy="4326751"/>
          </a:xfrm>
        </p:spPr>
      </p:pic>
      <p:sp>
        <p:nvSpPr>
          <p:cNvPr id="5" name="Rectangle 4"/>
          <p:cNvSpPr/>
          <p:nvPr/>
        </p:nvSpPr>
        <p:spPr>
          <a:xfrm>
            <a:off x="251520" y="531572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The CCD detectors are saturated at mag 12. However they can measure to mag 3, and expect to be able to measure all 243 stars brighter than 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8D09-7EA1-4ED9-8434-A777434DEB75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Gaia scanning pattern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036711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Left – global star distribution</a:t>
            </a:r>
          </a:p>
          <a:p>
            <a:r>
              <a:rPr lang="en-AU" dirty="0" smtClean="0"/>
              <a:t>Right – number of observations in a 6-month period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EC1-0DEF-4A7B-AFCE-E1894BC5839C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00CC"/>
                </a:solidFill>
              </a:rPr>
              <a:t>Gaia impact – star positions</a:t>
            </a:r>
            <a:endParaRPr lang="en-AU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Gaia will produce the following:</a:t>
            </a:r>
          </a:p>
          <a:p>
            <a:r>
              <a:rPr lang="en-AU" dirty="0" smtClean="0"/>
              <a:t>μ-</a:t>
            </a:r>
            <a:r>
              <a:rPr lang="en-AU" dirty="0" err="1" smtClean="0"/>
              <a:t>arcsec</a:t>
            </a:r>
            <a:r>
              <a:rPr lang="en-AU" dirty="0" smtClean="0"/>
              <a:t> positions, proper motions &amp; parallaxes down to mag ≈20 (∿1 billion stars)</a:t>
            </a:r>
          </a:p>
          <a:p>
            <a:r>
              <a:rPr lang="en-AU" dirty="0" smtClean="0"/>
              <a:t>Radial velocities and spectral types – stars down to mag ≈16 (∿150 million stars)  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{yes – it has a spectroscope…!}</a:t>
            </a:r>
          </a:p>
          <a:p>
            <a:r>
              <a:rPr lang="en-AU" dirty="0" smtClean="0"/>
              <a:t>Element abundances for stars brighter than 11</a:t>
            </a:r>
          </a:p>
          <a:p>
            <a:r>
              <a:rPr lang="en-AU" dirty="0" smtClean="0"/>
              <a:t>Positions and orbits of asteroids and TNOs, to ∿mag 20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5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723B-B097-4377-AB7C-AE7193F34B87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 smtClean="0">
                <a:solidFill>
                  <a:srgbClr val="0000CC"/>
                </a:solidFill>
              </a:rPr>
              <a:t>Astrometric accuracy against magnitude – final catalogue</a:t>
            </a:r>
            <a:endParaRPr lang="en-AU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59" y="1628800"/>
            <a:ext cx="7794881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22C2-AA5E-43C2-9958-AFDADCB24EE8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22114"/>
          </a:xfrm>
        </p:spPr>
        <p:txBody>
          <a:bodyPr/>
          <a:lstStyle/>
          <a:p>
            <a:r>
              <a:rPr lang="en-AU" b="1" dirty="0" smtClean="0">
                <a:solidFill>
                  <a:srgbClr val="0000CC"/>
                </a:solidFill>
              </a:rPr>
              <a:t>Gaia impact - variables</a:t>
            </a:r>
            <a:endParaRPr lang="en-AU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Multi-epoch photometry for everything brighter than mag 20. Detects v</a:t>
            </a:r>
            <a:r>
              <a:rPr lang="en-AU" dirty="0" smtClean="0"/>
              <a:t>ariability on time scales between seconds and ∿5 years. </a:t>
            </a:r>
            <a:r>
              <a:rPr lang="en-AU" dirty="0" smtClean="0">
                <a:solidFill>
                  <a:srgbClr val="002060"/>
                </a:solidFill>
              </a:rPr>
              <a:t>Estimated total variables  ~18 million, including:</a:t>
            </a:r>
          </a:p>
          <a:p>
            <a:r>
              <a:rPr lang="en-AU" dirty="0" smtClean="0"/>
              <a:t>5,000,000  ‘classic’ </a:t>
            </a:r>
            <a:r>
              <a:rPr lang="en-AU" dirty="0" err="1" smtClean="0"/>
              <a:t>Cepheids</a:t>
            </a:r>
            <a:endParaRPr lang="en-AU" dirty="0" smtClean="0"/>
          </a:p>
          <a:p>
            <a:r>
              <a:rPr lang="en-AU" dirty="0" smtClean="0"/>
              <a:t>3,000,000  eclipsing binaries, with precise physical and orbital parameters for ∿10,000</a:t>
            </a:r>
          </a:p>
          <a:p>
            <a:r>
              <a:rPr lang="en-AU" dirty="0" smtClean="0"/>
              <a:t>300,000  with rotationally induced variability</a:t>
            </a:r>
          </a:p>
          <a:p>
            <a:r>
              <a:rPr lang="en-AU" dirty="0" smtClean="0"/>
              <a:t>250,000  </a:t>
            </a:r>
            <a:r>
              <a:rPr lang="en-AU" dirty="0" err="1" smtClean="0"/>
              <a:t>Miras</a:t>
            </a:r>
            <a:r>
              <a:rPr lang="en-AU" dirty="0" smtClean="0"/>
              <a:t> and SR variables</a:t>
            </a:r>
          </a:p>
          <a:p>
            <a:r>
              <a:rPr lang="en-AU" dirty="0" smtClean="0"/>
              <a:t>60,000 - 240,000  δ </a:t>
            </a:r>
            <a:r>
              <a:rPr lang="en-AU" dirty="0" err="1" smtClean="0"/>
              <a:t>Scuti</a:t>
            </a:r>
            <a:r>
              <a:rPr lang="en-AU" dirty="0" smtClean="0"/>
              <a:t> variables. </a:t>
            </a:r>
          </a:p>
          <a:p>
            <a:r>
              <a:rPr lang="en-AU" dirty="0" smtClean="0"/>
              <a:t>70,000  RR </a:t>
            </a:r>
            <a:r>
              <a:rPr lang="en-AU" dirty="0" err="1" smtClean="0"/>
              <a:t>Lyrae</a:t>
            </a:r>
            <a:endParaRPr lang="en-AU" dirty="0" smtClean="0"/>
          </a:p>
          <a:p>
            <a:r>
              <a:rPr lang="en-AU" dirty="0" smtClean="0"/>
              <a:t>20,000  supernovae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C00000"/>
                </a:solidFill>
              </a:rPr>
              <a:t>AAVSO Index catalogue has a mere 342,000 entries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5964-875A-41C3-A1C4-F03F9F2B88CE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00CC"/>
                </a:solidFill>
              </a:rPr>
              <a:t>Gaia impact - doubles</a:t>
            </a:r>
            <a:endParaRPr lang="en-AU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AU" dirty="0" smtClean="0"/>
              <a:t>Estimated results:</a:t>
            </a:r>
          </a:p>
          <a:p>
            <a:r>
              <a:rPr lang="en-AU" dirty="0" smtClean="0"/>
              <a:t>700,000  radial velocity orbits</a:t>
            </a:r>
          </a:p>
          <a:p>
            <a:r>
              <a:rPr lang="en-AU" dirty="0" smtClean="0"/>
              <a:t>800,000  radial velocity + astrometry orbits</a:t>
            </a:r>
          </a:p>
          <a:p>
            <a:r>
              <a:rPr lang="en-AU" dirty="0" smtClean="0"/>
              <a:t>2,000,000  astrometry orbits</a:t>
            </a:r>
          </a:p>
          <a:p>
            <a:r>
              <a:rPr lang="en-AU" dirty="0" smtClean="0"/>
              <a:t>4,000,000  non-linear-proper-motion systems</a:t>
            </a:r>
          </a:p>
          <a:p>
            <a:r>
              <a:rPr lang="en-AU" dirty="0" smtClean="0"/>
              <a:t>40,000,000  resolved binaries</a:t>
            </a:r>
          </a:p>
          <a:p>
            <a:r>
              <a:rPr lang="en-AU" dirty="0" smtClean="0"/>
              <a:t>Resolve all binaries with separations &gt;20mas which have a moderate magnitude difference.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i="1" dirty="0" smtClean="0">
                <a:solidFill>
                  <a:srgbClr val="C00000"/>
                </a:solidFill>
              </a:rPr>
              <a:t>Washington Double Star catalogue: 135,000 pairs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i="1" dirty="0" smtClean="0">
                <a:solidFill>
                  <a:srgbClr val="C00000"/>
                </a:solidFill>
              </a:rPr>
              <a:t>USNO 6</a:t>
            </a:r>
            <a:r>
              <a:rPr lang="en-AU" i="1" baseline="30000" dirty="0" smtClean="0">
                <a:solidFill>
                  <a:srgbClr val="C00000"/>
                </a:solidFill>
              </a:rPr>
              <a:t>th</a:t>
            </a:r>
            <a:r>
              <a:rPr lang="en-AU" i="1" dirty="0" smtClean="0">
                <a:solidFill>
                  <a:srgbClr val="C00000"/>
                </a:solidFill>
              </a:rPr>
              <a:t> Interferometric catalogue: 83,000 pairs</a:t>
            </a:r>
            <a:endParaRPr lang="en-AU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B29F-7C18-4A9A-80E9-77CF836FAFA0}" type="datetime4">
              <a:rPr lang="en-AU" smtClean="0"/>
              <a:pPr/>
              <a:t>25 July 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8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Gaia data release</a:t>
            </a:r>
            <a:r>
              <a:rPr lang="en-AU" sz="53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#1/3 </a:t>
            </a:r>
            <a:endParaRPr lang="en-AU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AU" sz="8600" b="1" dirty="0" smtClean="0">
                <a:solidFill>
                  <a:srgbClr val="FF0000"/>
                </a:solidFill>
              </a:rPr>
              <a:t>First release:  </a:t>
            </a:r>
            <a:r>
              <a:rPr lang="en-AU" sz="8600" b="1" dirty="0" smtClean="0">
                <a:solidFill>
                  <a:srgbClr val="FF0000"/>
                </a:solidFill>
              </a:rPr>
              <a:t>14 Sept </a:t>
            </a:r>
            <a:r>
              <a:rPr lang="en-AU" sz="8600" b="1" dirty="0" smtClean="0">
                <a:solidFill>
                  <a:srgbClr val="FF0000"/>
                </a:solidFill>
              </a:rPr>
              <a:t>2016   </a:t>
            </a:r>
          </a:p>
          <a:p>
            <a:pPr>
              <a:buNone/>
            </a:pPr>
            <a:r>
              <a:rPr lang="en-AU" sz="6000" dirty="0" smtClean="0"/>
              <a:t>• Positions (α, δ) and G magnitudes for all stars with acceptable formal standard errors on positions. </a:t>
            </a:r>
          </a:p>
          <a:p>
            <a:pPr>
              <a:buNone/>
            </a:pPr>
            <a:r>
              <a:rPr lang="en-AU" sz="6000" dirty="0" smtClean="0"/>
              <a:t>• Five-parameter astrometric solution - </a:t>
            </a:r>
            <a:r>
              <a:rPr lang="en-AU" sz="6000" dirty="0" smtClean="0">
                <a:solidFill>
                  <a:srgbClr val="009900"/>
                </a:solidFill>
              </a:rPr>
              <a:t>positions, parallaxes, and proper motions</a:t>
            </a:r>
            <a:r>
              <a:rPr lang="en-AU" sz="6000" dirty="0" smtClean="0"/>
              <a:t> - for stars in common between the Tycho-2 Catalogue and Gaia will be released. [</a:t>
            </a:r>
            <a:r>
              <a:rPr lang="en-AU" sz="6000" dirty="0" smtClean="0">
                <a:solidFill>
                  <a:srgbClr val="C00000"/>
                </a:solidFill>
              </a:rPr>
              <a:t>The Tycho-Gaia solution</a:t>
            </a:r>
            <a:r>
              <a:rPr lang="en-AU" sz="6000" dirty="0" smtClean="0"/>
              <a:t>]</a:t>
            </a:r>
            <a:endParaRPr lang="en-AU" dirty="0" smtClean="0"/>
          </a:p>
          <a:p>
            <a:r>
              <a:rPr lang="en-AU" dirty="0" smtClean="0"/>
              <a:t>  </a:t>
            </a:r>
          </a:p>
          <a:p>
            <a:pPr>
              <a:buNone/>
            </a:pPr>
            <a:r>
              <a:rPr lang="en-AU" sz="8600" b="1" dirty="0" smtClean="0">
                <a:solidFill>
                  <a:srgbClr val="FF0000"/>
                </a:solidFill>
              </a:rPr>
              <a:t>Second release:  ∿Aug 2017   </a:t>
            </a:r>
          </a:p>
          <a:p>
            <a:pPr>
              <a:buNone/>
            </a:pPr>
            <a:r>
              <a:rPr lang="en-AU" sz="6000" dirty="0" smtClean="0"/>
              <a:t>• Five-parameter astrometric solutions of objects with single-star behaviour </a:t>
            </a:r>
          </a:p>
          <a:p>
            <a:pPr>
              <a:buNone/>
            </a:pPr>
            <a:r>
              <a:rPr lang="en-AU" sz="6000" dirty="0" smtClean="0"/>
              <a:t>• Integrated Blue Photometer (BP) &amp; Red Photometer (RP) photometry, </a:t>
            </a:r>
          </a:p>
          <a:p>
            <a:pPr>
              <a:buNone/>
            </a:pPr>
            <a:r>
              <a:rPr lang="en-AU" sz="6000" dirty="0" smtClean="0"/>
              <a:t>• Mean radial velocities will be released for objects showing no radial-velocity variation </a:t>
            </a:r>
            <a:endParaRPr lang="en-AU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26C-DFB9-4820-9770-0B4A38A9F209}" type="slidenum">
              <a:rPr lang="en-AU" smtClean="0"/>
              <a:pPr/>
              <a:t>9</a:t>
            </a:fld>
            <a:r>
              <a:rPr lang="en-AU" dirty="0" smtClean="0"/>
              <a:t>/26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F84-8C5D-421D-B506-5FA783D27E20}" type="datetime4">
              <a:rPr lang="en-AU" smtClean="0"/>
              <a:pPr/>
              <a:t>25 July 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1535</Words>
  <Application>Microsoft Office PowerPoint</Application>
  <PresentationFormat>On-screen Show (4:3)</PresentationFormat>
  <Paragraphs>205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Clip</vt:lpstr>
      <vt:lpstr>Gaia impact on asteroidal occultations</vt:lpstr>
      <vt:lpstr>Current situation</vt:lpstr>
      <vt:lpstr>GAIA spacecraft</vt:lpstr>
      <vt:lpstr>Gaia scanning pattern</vt:lpstr>
      <vt:lpstr>Gaia impact – star positions</vt:lpstr>
      <vt:lpstr>Astrometric accuracy against magnitude – final catalogue</vt:lpstr>
      <vt:lpstr>Gaia impact - variables</vt:lpstr>
      <vt:lpstr>Gaia impact - doubles</vt:lpstr>
      <vt:lpstr>Gaia data release #1/3 </vt:lpstr>
      <vt:lpstr>Gaia data release #2/3</vt:lpstr>
      <vt:lpstr>Gaia – Final data release (2022)</vt:lpstr>
      <vt:lpstr>Issues</vt:lpstr>
      <vt:lpstr>For stars in Tycho-Gaia solution</vt:lpstr>
      <vt:lpstr>For all other stars </vt:lpstr>
      <vt:lpstr>Star uncertainties: Long-term</vt:lpstr>
      <vt:lpstr>Summary for stars</vt:lpstr>
      <vt:lpstr>Situation for asteroids 1/3</vt:lpstr>
      <vt:lpstr>Slide 18</vt:lpstr>
      <vt:lpstr>Situation for asteroids 3/3</vt:lpstr>
      <vt:lpstr>Immediate situation for asteroids 1/2</vt:lpstr>
      <vt:lpstr>Slide 21</vt:lpstr>
      <vt:lpstr>Asteroids – USNO FASTT</vt:lpstr>
      <vt:lpstr>Slide 23</vt:lpstr>
      <vt:lpstr>Other issues for asteroids (1)</vt:lpstr>
      <vt:lpstr>Other issues for asteroids (2)</vt:lpstr>
      <vt:lpstr>Overall summary</vt:lpstr>
      <vt:lpstr>Slide 27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- impact on asteroidal occultations</dc:title>
  <dc:creator>DaveH</dc:creator>
  <cp:lastModifiedBy>Dave Herald</cp:lastModifiedBy>
  <cp:revision>202</cp:revision>
  <dcterms:created xsi:type="dcterms:W3CDTF">2016-03-08T12:22:11Z</dcterms:created>
  <dcterms:modified xsi:type="dcterms:W3CDTF">2016-07-25T05:04:06Z</dcterms:modified>
</cp:coreProperties>
</file>